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Light" charset="1" panose="00000400000000000000"/>
      <p:regular r:id="rId12"/>
    </p:embeddedFont>
    <p:embeddedFont>
      <p:font typeface="Montserrat Light Bold" charset="1" panose="00000800000000000000"/>
      <p:regular r:id="rId13"/>
    </p:embeddedFont>
    <p:embeddedFont>
      <p:font typeface="Montserrat Light Italics" charset="1" panose="00000400000000000000"/>
      <p:regular r:id="rId14"/>
    </p:embeddedFont>
    <p:embeddedFont>
      <p:font typeface="Montserrat Light Bold Italics" charset="1" panose="00000800000000000000"/>
      <p:regular r:id="rId15"/>
    </p:embeddedFont>
    <p:embeddedFont>
      <p:font typeface="Open Sans Light" charset="1" panose="020B0306030504020204"/>
      <p:regular r:id="rId16"/>
    </p:embeddedFont>
    <p:embeddedFont>
      <p:font typeface="Open Sans Light Bold" charset="1" panose="020B0806030504020204"/>
      <p:regular r:id="rId17"/>
    </p:embeddedFont>
    <p:embeddedFont>
      <p:font typeface="Open Sans Light Italics" charset="1" panose="020B0306030504020204"/>
      <p:regular r:id="rId18"/>
    </p:embeddedFont>
    <p:embeddedFont>
      <p:font typeface="Open Sans Light Bold Italics" charset="1" panose="020B08060305040202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jpe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blipFill>
          <a:blip r:embed="rId2"/>
          <a:srcRect l="0" t="0" r="4674" b="19367"/>
          <a:stretch>
            <a:fillRect/>
          </a:stretch>
        </a:blipFill>
      </p:bgPr>
    </p:bg>
    <p:spTree>
      <p:nvGrpSpPr>
        <p:cNvPr id="1" name=""/>
        <p:cNvGrpSpPr/>
        <p:nvPr/>
      </p:nvGrpSpPr>
      <p:grpSpPr>
        <a:xfrm>
          <a:off x="0" y="0"/>
          <a:ext cx="0" cy="0"/>
          <a:chOff x="0" y="0"/>
          <a:chExt cx="0" cy="0"/>
        </a:xfrm>
      </p:grpSpPr>
      <p:grpSp>
        <p:nvGrpSpPr>
          <p:cNvPr name="Group 2" id="2"/>
          <p:cNvGrpSpPr/>
          <p:nvPr/>
        </p:nvGrpSpPr>
        <p:grpSpPr>
          <a:xfrm rot="-10800000">
            <a:off x="10943468" y="801987"/>
            <a:ext cx="6570884" cy="6560371"/>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8FBF8">
                <a:alpha val="9803"/>
              </a:srgbClr>
            </a:solidFill>
          </p:spPr>
        </p:sp>
      </p:grpSp>
      <p:sp>
        <p:nvSpPr>
          <p:cNvPr name="AutoShape 4" id="4"/>
          <p:cNvSpPr/>
          <p:nvPr/>
        </p:nvSpPr>
        <p:spPr>
          <a:xfrm rot="2700000">
            <a:off x="-3860984" y="804353"/>
            <a:ext cx="20979784" cy="13680140"/>
          </a:xfrm>
          <a:prstGeom prst="rect">
            <a:avLst/>
          </a:prstGeom>
          <a:solidFill>
            <a:srgbClr val="342D47"/>
          </a:solidFill>
        </p:spPr>
      </p:sp>
      <p:sp>
        <p:nvSpPr>
          <p:cNvPr name="AutoShape 5" id="5"/>
          <p:cNvSpPr/>
          <p:nvPr/>
        </p:nvSpPr>
        <p:spPr>
          <a:xfrm rot="2700000">
            <a:off x="-1543070" y="-927820"/>
            <a:ext cx="16230600" cy="33751"/>
          </a:xfrm>
          <a:prstGeom prst="rect">
            <a:avLst/>
          </a:prstGeom>
          <a:solidFill>
            <a:srgbClr val="F8FBF8"/>
          </a:solidFill>
        </p:spPr>
      </p:sp>
      <p:sp>
        <p:nvSpPr>
          <p:cNvPr name="TextBox 6" id="6"/>
          <p:cNvSpPr txBox="true"/>
          <p:nvPr/>
        </p:nvSpPr>
        <p:spPr>
          <a:xfrm rot="0">
            <a:off x="1028700" y="962025"/>
            <a:ext cx="7321904" cy="1057275"/>
          </a:xfrm>
          <a:prstGeom prst="rect">
            <a:avLst/>
          </a:prstGeom>
        </p:spPr>
        <p:txBody>
          <a:bodyPr anchor="t" rtlCol="false" tIns="0" lIns="0" bIns="0" rIns="0">
            <a:spAutoFit/>
          </a:bodyPr>
          <a:lstStyle/>
          <a:p>
            <a:pPr>
              <a:lnSpc>
                <a:spcPts val="4200"/>
              </a:lnSpc>
            </a:pPr>
            <a:r>
              <a:rPr lang="en-US" sz="3000" spc="330">
                <a:solidFill>
                  <a:srgbClr val="F8FBF8"/>
                </a:solidFill>
                <a:latin typeface="Montserrat Classic"/>
              </a:rPr>
              <a:t>SUBMITTED BY: SHADAB IQBAL</a:t>
            </a:r>
          </a:p>
          <a:p>
            <a:pPr>
              <a:lnSpc>
                <a:spcPts val="4200"/>
              </a:lnSpc>
            </a:pPr>
            <a:r>
              <a:rPr lang="en-US" sz="3000" spc="330">
                <a:solidFill>
                  <a:srgbClr val="F8FBF8"/>
                </a:solidFill>
                <a:latin typeface="Montserrat Classic"/>
              </a:rPr>
              <a:t>ID: 19101072</a:t>
            </a:r>
          </a:p>
        </p:txBody>
      </p:sp>
      <p:grpSp>
        <p:nvGrpSpPr>
          <p:cNvPr name="Group 7" id="7"/>
          <p:cNvGrpSpPr/>
          <p:nvPr/>
        </p:nvGrpSpPr>
        <p:grpSpPr>
          <a:xfrm rot="0">
            <a:off x="1028700" y="5037745"/>
            <a:ext cx="12084705" cy="4260718"/>
            <a:chOff x="0" y="0"/>
            <a:chExt cx="16112940" cy="5680958"/>
          </a:xfrm>
        </p:grpSpPr>
        <p:sp>
          <p:nvSpPr>
            <p:cNvPr name="TextBox 8" id="8"/>
            <p:cNvSpPr txBox="true"/>
            <p:nvPr/>
          </p:nvSpPr>
          <p:spPr>
            <a:xfrm rot="0">
              <a:off x="0" y="123825"/>
              <a:ext cx="16112940" cy="4300855"/>
            </a:xfrm>
            <a:prstGeom prst="rect">
              <a:avLst/>
            </a:prstGeom>
          </p:spPr>
          <p:txBody>
            <a:bodyPr anchor="t" rtlCol="false" tIns="0" lIns="0" bIns="0" rIns="0">
              <a:spAutoFit/>
            </a:bodyPr>
            <a:lstStyle/>
            <a:p>
              <a:pPr>
                <a:lnSpc>
                  <a:spcPts val="12420"/>
                </a:lnSpc>
              </a:pPr>
              <a:r>
                <a:rPr lang="en-US" sz="11500" spc="805">
                  <a:solidFill>
                    <a:srgbClr val="F8FBF8"/>
                  </a:solidFill>
                  <a:latin typeface="Montserrat Classic Bold"/>
                </a:rPr>
                <a:t>3 INNOVATIVE COMPANIES</a:t>
              </a:r>
            </a:p>
          </p:txBody>
        </p:sp>
        <p:sp>
          <p:nvSpPr>
            <p:cNvPr name="TextBox 9" id="9"/>
            <p:cNvSpPr txBox="true"/>
            <p:nvPr/>
          </p:nvSpPr>
          <p:spPr>
            <a:xfrm rot="0">
              <a:off x="0" y="5058234"/>
              <a:ext cx="15130519" cy="622723"/>
            </a:xfrm>
            <a:prstGeom prst="rect">
              <a:avLst/>
            </a:prstGeom>
          </p:spPr>
          <p:txBody>
            <a:bodyPr anchor="t" rtlCol="false" tIns="0" lIns="0" bIns="0" rIns="0">
              <a:spAutoFit/>
            </a:bodyPr>
            <a:lstStyle/>
            <a:p>
              <a:pPr>
                <a:lnSpc>
                  <a:spcPts val="391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42D47"/>
        </a:solidFill>
      </p:bgPr>
    </p:bg>
    <p:spTree>
      <p:nvGrpSpPr>
        <p:cNvPr id="1" name=""/>
        <p:cNvGrpSpPr/>
        <p:nvPr/>
      </p:nvGrpSpPr>
      <p:grpSpPr>
        <a:xfrm>
          <a:off x="0" y="0"/>
          <a:ext cx="0" cy="0"/>
          <a:chOff x="0" y="0"/>
          <a:chExt cx="0" cy="0"/>
        </a:xfrm>
      </p:grpSpPr>
      <p:grpSp>
        <p:nvGrpSpPr>
          <p:cNvPr name="Group 2" id="2"/>
          <p:cNvGrpSpPr/>
          <p:nvPr/>
        </p:nvGrpSpPr>
        <p:grpSpPr>
          <a:xfrm rot="-10800000">
            <a:off x="14558220" y="-74628"/>
            <a:ext cx="3847680" cy="3841524"/>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8FBF8"/>
            </a:solidFill>
          </p:spPr>
        </p:sp>
      </p:grpSp>
      <p:sp>
        <p:nvSpPr>
          <p:cNvPr name="AutoShape 4" id="4"/>
          <p:cNvSpPr/>
          <p:nvPr/>
        </p:nvSpPr>
        <p:spPr>
          <a:xfrm rot="-8100000">
            <a:off x="11454927" y="798667"/>
            <a:ext cx="5610063" cy="33751"/>
          </a:xfrm>
          <a:prstGeom prst="rect">
            <a:avLst/>
          </a:prstGeom>
          <a:solidFill>
            <a:srgbClr val="F8FBF8"/>
          </a:solidFill>
        </p:spPr>
      </p:sp>
      <p:pic>
        <p:nvPicPr>
          <p:cNvPr name="Picture 5" id="5"/>
          <p:cNvPicPr>
            <a:picLocks noChangeAspect="true"/>
          </p:cNvPicPr>
          <p:nvPr/>
        </p:nvPicPr>
        <p:blipFill>
          <a:blip r:embed="rId2"/>
          <a:srcRect l="0" t="0" r="0" b="0"/>
          <a:stretch>
            <a:fillRect/>
          </a:stretch>
        </p:blipFill>
        <p:spPr>
          <a:xfrm flipH="false" flipV="false" rot="0">
            <a:off x="7043400" y="3189481"/>
            <a:ext cx="9991660" cy="5620309"/>
          </a:xfrm>
          <a:prstGeom prst="rect">
            <a:avLst/>
          </a:prstGeom>
        </p:spPr>
      </p:pic>
      <p:sp>
        <p:nvSpPr>
          <p:cNvPr name="TextBox 6" id="6"/>
          <p:cNvSpPr txBox="true"/>
          <p:nvPr/>
        </p:nvSpPr>
        <p:spPr>
          <a:xfrm rot="0">
            <a:off x="236144" y="3719271"/>
            <a:ext cx="6552346" cy="3933444"/>
          </a:xfrm>
          <a:prstGeom prst="rect">
            <a:avLst/>
          </a:prstGeom>
        </p:spPr>
        <p:txBody>
          <a:bodyPr anchor="t" rtlCol="false" tIns="0" lIns="0" bIns="0" rIns="0">
            <a:spAutoFit/>
          </a:bodyPr>
          <a:lstStyle/>
          <a:p>
            <a:pPr marL="1036320" indent="-518160" lvl="1">
              <a:lnSpc>
                <a:spcPts val="6288"/>
              </a:lnSpc>
              <a:buFont typeface="Arial"/>
              <a:buChar char="•"/>
            </a:pPr>
            <a:r>
              <a:rPr lang="en-US" sz="4800" spc="139">
                <a:solidFill>
                  <a:srgbClr val="F8FBF8"/>
                </a:solidFill>
                <a:latin typeface="Montserrat Classic Bold"/>
              </a:rPr>
              <a:t>A SMART PILOT</a:t>
            </a:r>
          </a:p>
          <a:p>
            <a:pPr marL="1036320" indent="-518160" lvl="1">
              <a:lnSpc>
                <a:spcPts val="6288"/>
              </a:lnSpc>
              <a:buFont typeface="Arial"/>
              <a:buChar char="•"/>
            </a:pPr>
            <a:r>
              <a:rPr lang="en-US" sz="4800" spc="139">
                <a:solidFill>
                  <a:srgbClr val="F8FBF8"/>
                </a:solidFill>
                <a:latin typeface="Montserrat Classic Bold"/>
              </a:rPr>
              <a:t>AUTOMOTIVE ALLIES</a:t>
            </a:r>
          </a:p>
          <a:p>
            <a:pPr marL="1036320" indent="-518160" lvl="1">
              <a:lnSpc>
                <a:spcPts val="6288"/>
              </a:lnSpc>
              <a:buFont typeface="Arial"/>
              <a:buChar char="•"/>
            </a:pPr>
            <a:r>
              <a:rPr lang="en-US" sz="4800" spc="139">
                <a:solidFill>
                  <a:srgbClr val="F8FBF8"/>
                </a:solidFill>
                <a:latin typeface="Montserrat Classic Bold"/>
              </a:rPr>
              <a:t>CONNECTED ROADS</a:t>
            </a:r>
          </a:p>
        </p:txBody>
      </p:sp>
      <p:sp>
        <p:nvSpPr>
          <p:cNvPr name="TextBox 7" id="7"/>
          <p:cNvSpPr txBox="true"/>
          <p:nvPr/>
        </p:nvSpPr>
        <p:spPr>
          <a:xfrm rot="0">
            <a:off x="0" y="525102"/>
            <a:ext cx="15739124" cy="1780540"/>
          </a:xfrm>
          <a:prstGeom prst="rect">
            <a:avLst/>
          </a:prstGeom>
        </p:spPr>
        <p:txBody>
          <a:bodyPr anchor="t" rtlCol="false" tIns="0" lIns="0" bIns="0" rIns="0">
            <a:spAutoFit/>
          </a:bodyPr>
          <a:lstStyle/>
          <a:p>
            <a:pPr algn="just">
              <a:lnSpc>
                <a:spcPts val="4759"/>
              </a:lnSpc>
            </a:pPr>
            <a:r>
              <a:rPr lang="en-US" sz="3400">
                <a:solidFill>
                  <a:srgbClr val="3AB5DC"/>
                </a:solidFill>
                <a:latin typeface="Open Sans Light Bold"/>
              </a:rPr>
              <a:t>Uber, is an </a:t>
            </a:r>
            <a:r>
              <a:rPr lang="en-US" sz="3400">
                <a:solidFill>
                  <a:srgbClr val="3AB5DC"/>
                </a:solidFill>
                <a:latin typeface="Open Sans Light Bold"/>
              </a:rPr>
              <a:t>American multinational ride-hailing company offering services that include peer-to-peer ridesharing, ride service hailing, food delivery, and a micromobility system with electric bikes and scooters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42D47"/>
        </a:solidFill>
      </p:bgPr>
    </p:bg>
    <p:spTree>
      <p:nvGrpSpPr>
        <p:cNvPr id="1" name=""/>
        <p:cNvGrpSpPr/>
        <p:nvPr/>
      </p:nvGrpSpPr>
      <p:grpSpPr>
        <a:xfrm>
          <a:off x="0" y="0"/>
          <a:ext cx="0" cy="0"/>
          <a:chOff x="0" y="0"/>
          <a:chExt cx="0" cy="0"/>
        </a:xfrm>
      </p:grpSpPr>
      <p:grpSp>
        <p:nvGrpSpPr>
          <p:cNvPr name="Group 2" id="2"/>
          <p:cNvGrpSpPr/>
          <p:nvPr/>
        </p:nvGrpSpPr>
        <p:grpSpPr>
          <a:xfrm rot="5400000">
            <a:off x="830908" y="3458785"/>
            <a:ext cx="940908" cy="939402"/>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8FBF8"/>
            </a:solidFill>
          </p:spPr>
        </p:sp>
      </p:grpSp>
      <p:sp>
        <p:nvSpPr>
          <p:cNvPr name="AutoShape 4" id="4"/>
          <p:cNvSpPr/>
          <p:nvPr/>
        </p:nvSpPr>
        <p:spPr>
          <a:xfrm rot="5400000">
            <a:off x="738187" y="10705066"/>
            <a:ext cx="16230600" cy="9525"/>
          </a:xfrm>
          <a:prstGeom prst="rect">
            <a:avLst/>
          </a:prstGeom>
          <a:solidFill>
            <a:srgbClr val="F8FBF8"/>
          </a:solidFill>
        </p:spPr>
      </p:sp>
      <p:pic>
        <p:nvPicPr>
          <p:cNvPr name="Picture 5" id="5"/>
          <p:cNvPicPr>
            <a:picLocks noChangeAspect="true"/>
          </p:cNvPicPr>
          <p:nvPr/>
        </p:nvPicPr>
        <p:blipFill>
          <a:blip r:embed="rId2"/>
          <a:srcRect l="0" t="0" r="0" b="318"/>
          <a:stretch>
            <a:fillRect/>
          </a:stretch>
        </p:blipFill>
        <p:spPr>
          <a:xfrm flipH="false" flipV="false" rot="0">
            <a:off x="9254452" y="3708156"/>
            <a:ext cx="8872409" cy="4974855"/>
          </a:xfrm>
          <a:prstGeom prst="rect">
            <a:avLst/>
          </a:prstGeom>
        </p:spPr>
      </p:pic>
      <p:sp>
        <p:nvSpPr>
          <p:cNvPr name="TextBox 6" id="6"/>
          <p:cNvSpPr txBox="true"/>
          <p:nvPr/>
        </p:nvSpPr>
        <p:spPr>
          <a:xfrm rot="0">
            <a:off x="831660" y="4379890"/>
            <a:ext cx="7764626" cy="4654296"/>
          </a:xfrm>
          <a:prstGeom prst="rect">
            <a:avLst/>
          </a:prstGeom>
        </p:spPr>
        <p:txBody>
          <a:bodyPr anchor="t" rtlCol="false" tIns="0" lIns="0" bIns="0" rIns="0">
            <a:spAutoFit/>
          </a:bodyPr>
          <a:lstStyle/>
          <a:p>
            <a:pPr marL="906780" indent="-453390" lvl="1">
              <a:lnSpc>
                <a:spcPts val="5292"/>
              </a:lnSpc>
              <a:buFont typeface="Arial"/>
              <a:buChar char="•"/>
            </a:pPr>
            <a:r>
              <a:rPr lang="en-US" sz="4200" spc="37">
                <a:solidFill>
                  <a:srgbClr val="F8FBF8"/>
                </a:solidFill>
                <a:latin typeface="Montserrat Classic Bold"/>
              </a:rPr>
              <a:t>Invest in research</a:t>
            </a:r>
          </a:p>
          <a:p>
            <a:pPr marL="906780" indent="-453390" lvl="1">
              <a:lnSpc>
                <a:spcPts val="5292"/>
              </a:lnSpc>
              <a:buFont typeface="Arial"/>
              <a:buChar char="•"/>
            </a:pPr>
            <a:r>
              <a:rPr lang="en-US" sz="4200" spc="37">
                <a:solidFill>
                  <a:srgbClr val="F8FBF8"/>
                </a:solidFill>
                <a:latin typeface="Montserrat Classic Bold"/>
              </a:rPr>
              <a:t>Push everyone to innovate, from top to bottom</a:t>
            </a:r>
          </a:p>
          <a:p>
            <a:pPr marL="906780" indent="-453390" lvl="1">
              <a:lnSpc>
                <a:spcPts val="5292"/>
              </a:lnSpc>
              <a:buFont typeface="Arial"/>
              <a:buChar char="•"/>
            </a:pPr>
            <a:r>
              <a:rPr lang="en-US" sz="4200" spc="37">
                <a:solidFill>
                  <a:srgbClr val="F8FBF8"/>
                </a:solidFill>
                <a:latin typeface="Montserrat Classic Bold"/>
              </a:rPr>
              <a:t>Break your team into self-sufficient "startups"</a:t>
            </a:r>
          </a:p>
          <a:p>
            <a:pPr marL="906780" indent="-453390" lvl="1">
              <a:lnSpc>
                <a:spcPts val="5292"/>
              </a:lnSpc>
              <a:buFont typeface="Arial"/>
              <a:buChar char="•"/>
            </a:pPr>
            <a:r>
              <a:rPr lang="en-US" sz="4200" spc="37">
                <a:solidFill>
                  <a:srgbClr val="F8FBF8"/>
                </a:solidFill>
                <a:latin typeface="Montserrat Classic Bold"/>
              </a:rPr>
              <a:t>Encourage collaboration</a:t>
            </a:r>
          </a:p>
        </p:txBody>
      </p:sp>
      <p:sp>
        <p:nvSpPr>
          <p:cNvPr name="TextBox 7" id="7"/>
          <p:cNvSpPr txBox="true"/>
          <p:nvPr/>
        </p:nvSpPr>
        <p:spPr>
          <a:xfrm rot="0">
            <a:off x="1028700" y="307975"/>
            <a:ext cx="16568645" cy="2390184"/>
          </a:xfrm>
          <a:prstGeom prst="rect">
            <a:avLst/>
          </a:prstGeom>
        </p:spPr>
        <p:txBody>
          <a:bodyPr anchor="t" rtlCol="false" tIns="0" lIns="0" bIns="0" rIns="0">
            <a:spAutoFit/>
          </a:bodyPr>
          <a:lstStyle/>
          <a:p>
            <a:pPr algn="just">
              <a:lnSpc>
                <a:spcPts val="4800"/>
              </a:lnSpc>
            </a:pPr>
            <a:r>
              <a:rPr lang="en-US" sz="3200" spc="32">
                <a:solidFill>
                  <a:srgbClr val="39A854">
                    <a:alpha val="74902"/>
                  </a:srgbClr>
                </a:solidFill>
                <a:latin typeface="Montserrat Light"/>
              </a:rPr>
              <a:t>Googl</a:t>
            </a:r>
            <a:r>
              <a:rPr lang="en-US" sz="3200" spc="32">
                <a:solidFill>
                  <a:srgbClr val="39A854">
                    <a:alpha val="74902"/>
                  </a:srgbClr>
                </a:solidFill>
                <a:latin typeface="Montserrat Light"/>
              </a:rPr>
              <a:t>e LLC is an United States based multinational technology company that specializes in Internet-related services and products, which include online advertising technologies, a search engine, cloud computing, software, and hardware.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42D47"/>
        </a:solidFill>
      </p:bgPr>
    </p:bg>
    <p:spTree>
      <p:nvGrpSpPr>
        <p:cNvPr id="1" name=""/>
        <p:cNvGrpSpPr/>
        <p:nvPr/>
      </p:nvGrpSpPr>
      <p:grpSpPr>
        <a:xfrm>
          <a:off x="0" y="0"/>
          <a:ext cx="0" cy="0"/>
          <a:chOff x="0" y="0"/>
          <a:chExt cx="0" cy="0"/>
        </a:xfrm>
      </p:grpSpPr>
      <p:grpSp>
        <p:nvGrpSpPr>
          <p:cNvPr name="Group 2" id="2"/>
          <p:cNvGrpSpPr/>
          <p:nvPr/>
        </p:nvGrpSpPr>
        <p:grpSpPr>
          <a:xfrm rot="-10800000">
            <a:off x="14558220" y="-74628"/>
            <a:ext cx="3847680" cy="3841524"/>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8FBF8">
                <a:alpha val="9803"/>
              </a:srgbClr>
            </a:solidFill>
          </p:spPr>
        </p:sp>
      </p:grpSp>
      <p:sp>
        <p:nvSpPr>
          <p:cNvPr name="AutoShape 4" id="4"/>
          <p:cNvSpPr/>
          <p:nvPr/>
        </p:nvSpPr>
        <p:spPr>
          <a:xfrm rot="-2700000">
            <a:off x="13605479" y="1903886"/>
            <a:ext cx="5610063" cy="33751"/>
          </a:xfrm>
          <a:prstGeom prst="rect">
            <a:avLst/>
          </a:prstGeom>
          <a:solidFill>
            <a:srgbClr val="F8FBF8"/>
          </a:solidFill>
        </p:spPr>
      </p:sp>
      <p:pic>
        <p:nvPicPr>
          <p:cNvPr name="Picture 5" id="5"/>
          <p:cNvPicPr>
            <a:picLocks noChangeAspect="true"/>
          </p:cNvPicPr>
          <p:nvPr/>
        </p:nvPicPr>
        <p:blipFill>
          <a:blip r:embed="rId2"/>
          <a:srcRect l="4293" t="0" r="0" b="15690"/>
          <a:stretch>
            <a:fillRect/>
          </a:stretch>
        </p:blipFill>
        <p:spPr>
          <a:xfrm flipH="false" flipV="false" rot="0">
            <a:off x="7538747" y="4459617"/>
            <a:ext cx="9720553" cy="3721620"/>
          </a:xfrm>
          <a:prstGeom prst="rect">
            <a:avLst/>
          </a:prstGeom>
        </p:spPr>
      </p:pic>
      <p:sp>
        <p:nvSpPr>
          <p:cNvPr name="TextBox 6" id="6"/>
          <p:cNvSpPr txBox="true"/>
          <p:nvPr/>
        </p:nvSpPr>
        <p:spPr>
          <a:xfrm rot="0">
            <a:off x="214906" y="791406"/>
            <a:ext cx="17858187" cy="2401224"/>
          </a:xfrm>
          <a:prstGeom prst="rect">
            <a:avLst/>
          </a:prstGeom>
        </p:spPr>
        <p:txBody>
          <a:bodyPr anchor="t" rtlCol="false" tIns="0" lIns="0" bIns="0" rIns="0">
            <a:spAutoFit/>
          </a:bodyPr>
          <a:lstStyle/>
          <a:p>
            <a:pPr algn="just">
              <a:lnSpc>
                <a:spcPts val="4800"/>
              </a:lnSpc>
            </a:pPr>
            <a:r>
              <a:rPr lang="en-US" sz="3200" spc="32">
                <a:solidFill>
                  <a:srgbClr val="FFDE59"/>
                </a:solidFill>
                <a:latin typeface="Montserrat Light"/>
              </a:rPr>
              <a:t>T</a:t>
            </a:r>
            <a:r>
              <a:rPr lang="en-US" sz="3200" spc="32">
                <a:solidFill>
                  <a:srgbClr val="FFDE59"/>
                </a:solidFill>
                <a:latin typeface="Montserrat Light"/>
              </a:rPr>
              <a:t>esla, Inc. is an American electric vehicle and clean energy company based in Palo Alto, California. The company specializes in electric vehicle manufacturing, battery energy storage from home to grid scale and, through its acquisition of SolarCity, solar panel and solar roof tile manufacturing.</a:t>
            </a:r>
          </a:p>
        </p:txBody>
      </p:sp>
      <p:sp>
        <p:nvSpPr>
          <p:cNvPr name="TextBox 7" id="7"/>
          <p:cNvSpPr txBox="true"/>
          <p:nvPr/>
        </p:nvSpPr>
        <p:spPr>
          <a:xfrm rot="0">
            <a:off x="96835" y="4556925"/>
            <a:ext cx="8036831" cy="3441280"/>
          </a:xfrm>
          <a:prstGeom prst="rect">
            <a:avLst/>
          </a:prstGeom>
        </p:spPr>
        <p:txBody>
          <a:bodyPr anchor="t" rtlCol="false" tIns="0" lIns="0" bIns="0" rIns="0">
            <a:spAutoFit/>
          </a:bodyPr>
          <a:lstStyle/>
          <a:p>
            <a:pPr marL="1057846" indent="-528923" lvl="1">
              <a:lnSpc>
                <a:spcPts val="6859"/>
              </a:lnSpc>
              <a:buFont typeface="Arial"/>
              <a:buChar char="•"/>
            </a:pPr>
            <a:r>
              <a:rPr lang="en-US" sz="4899">
                <a:solidFill>
                  <a:srgbClr val="FEFEFE"/>
                </a:solidFill>
                <a:latin typeface="Open Sans Light Bold"/>
              </a:rPr>
              <a:t>Bus</a:t>
            </a:r>
            <a:r>
              <a:rPr lang="en-US" sz="4899">
                <a:solidFill>
                  <a:srgbClr val="FEFEFE"/>
                </a:solidFill>
                <a:latin typeface="Open Sans Light Bold"/>
              </a:rPr>
              <a:t>iness Model</a:t>
            </a:r>
          </a:p>
          <a:p>
            <a:pPr marL="1057846" indent="-528923" lvl="1">
              <a:lnSpc>
                <a:spcPts val="6859"/>
              </a:lnSpc>
              <a:buFont typeface="Arial"/>
              <a:buChar char="•"/>
            </a:pPr>
            <a:r>
              <a:rPr lang="en-US" sz="4899">
                <a:solidFill>
                  <a:srgbClr val="FEFEFE"/>
                </a:solidFill>
                <a:latin typeface="Open Sans Light Bold"/>
              </a:rPr>
              <a:t>Organizational Structure</a:t>
            </a:r>
          </a:p>
          <a:p>
            <a:pPr marL="1057846" indent="-528923" lvl="1">
              <a:lnSpc>
                <a:spcPts val="6859"/>
              </a:lnSpc>
              <a:buFont typeface="Arial"/>
              <a:buChar char="•"/>
            </a:pPr>
            <a:r>
              <a:rPr lang="en-US" sz="4899">
                <a:solidFill>
                  <a:srgbClr val="FEFEFE"/>
                </a:solidFill>
                <a:latin typeface="Open Sans Light Bold"/>
              </a:rPr>
              <a:t>Eco-friendliness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DAEB7rIJB9g</dc:identifier>
  <dcterms:modified xsi:type="dcterms:W3CDTF">2011-08-01T06:04:30Z</dcterms:modified>
  <cp:revision>1</cp:revision>
  <dc:title>Tips for you and your team</dc:title>
</cp:coreProperties>
</file>

<file path=docProps/thumbnail.jpeg>
</file>